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9" r:id="rId10"/>
    <p:sldId id="270" r:id="rId11"/>
    <p:sldId id="271" r:id="rId12"/>
    <p:sldId id="264" r:id="rId13"/>
    <p:sldId id="272" r:id="rId14"/>
    <p:sldId id="273" r:id="rId15"/>
    <p:sldId id="274" r:id="rId16"/>
    <p:sldId id="265" r:id="rId17"/>
    <p:sldId id="275" r:id="rId18"/>
    <p:sldId id="266" r:id="rId19"/>
    <p:sldId id="267" r:id="rId20"/>
    <p:sldId id="276" r:id="rId21"/>
    <p:sldId id="268" r:id="rId2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7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C2F0D-9FC4-42D3-94E6-24077AA6AAC8}" type="datetimeFigureOut">
              <a:rPr lang="hu-HU" smtClean="0"/>
              <a:t>2012.11.08.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8692C-2CB5-449F-95C6-92D14B59C7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6947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baseline="0"/>
            </a:lvl1pPr>
          </a:lstStyle>
          <a:p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pic>
        <p:nvPicPr>
          <p:cNvPr id="7" name="Kép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88640"/>
            <a:ext cx="1519649" cy="936104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0"/>
            <a:ext cx="2590800" cy="1285875"/>
          </a:xfrm>
          <a:prstGeom prst="rect">
            <a:avLst/>
          </a:prstGeom>
        </p:spPr>
      </p:pic>
      <p:sp>
        <p:nvSpPr>
          <p:cNvPr id="9" name="Szövegdoboz 8"/>
          <p:cNvSpPr txBox="1"/>
          <p:nvPr userDrawn="1"/>
        </p:nvSpPr>
        <p:spPr>
          <a:xfrm rot="16200000">
            <a:off x="-2930892" y="2991993"/>
            <a:ext cx="6264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0" i="1" dirty="0" smtClean="0"/>
              <a:t>MTA KRTK Regionális</a:t>
            </a:r>
            <a:r>
              <a:rPr lang="hu-HU" sz="1400" b="0" i="1" baseline="0" dirty="0" smtClean="0"/>
              <a:t> Kutatások Intézete</a:t>
            </a:r>
            <a:endParaRPr lang="hu-HU" sz="1400" b="0" i="1" dirty="0"/>
          </a:p>
        </p:txBody>
      </p:sp>
      <p:sp>
        <p:nvSpPr>
          <p:cNvPr id="11" name="Szövegdoboz 10"/>
          <p:cNvSpPr txBox="1"/>
          <p:nvPr userDrawn="1"/>
        </p:nvSpPr>
        <p:spPr>
          <a:xfrm rot="16200000">
            <a:off x="5882655" y="3271439"/>
            <a:ext cx="6097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0" i="1" dirty="0" smtClean="0"/>
              <a:t>Genfi Egyetem,</a:t>
            </a:r>
            <a:r>
              <a:rPr lang="hu-HU" sz="1400" b="0" i="1" baseline="0" dirty="0" smtClean="0"/>
              <a:t> Európai Tanulmányok Intézete</a:t>
            </a:r>
            <a:endParaRPr lang="hu-HU" sz="1400" b="0" i="1" dirty="0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6996057-8A32-4D13-B775-C68C500B2BBC}" type="datetime1">
              <a:rPr lang="hu-HU" smtClean="0"/>
              <a:t>2012.11.08.</a:t>
            </a:fld>
            <a:endParaRPr lang="hu-HU" dirty="0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95A262-40F1-472C-AA69-1A8147BFDC20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18376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037D-E869-4DC2-9010-DC24492C570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511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EC1-7474-4A60-B7AF-93F3D1837811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5663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‹#›</a:t>
            </a:fld>
            <a:endParaRPr lang="hu-HU"/>
          </a:p>
        </p:txBody>
      </p:sp>
      <p:sp>
        <p:nvSpPr>
          <p:cNvPr id="8" name="Szövegdoboz 7"/>
          <p:cNvSpPr txBox="1"/>
          <p:nvPr userDrawn="1"/>
        </p:nvSpPr>
        <p:spPr>
          <a:xfrm rot="16200000">
            <a:off x="-2930892" y="2991993"/>
            <a:ext cx="6264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0" i="1" dirty="0" smtClean="0"/>
              <a:t>MTA KRTK Regionális</a:t>
            </a:r>
            <a:r>
              <a:rPr lang="hu-HU" sz="1400" b="0" i="1" baseline="0" dirty="0" smtClean="0"/>
              <a:t> Kutatások Intézete</a:t>
            </a:r>
            <a:endParaRPr lang="hu-HU" sz="1400" b="0" i="1" dirty="0"/>
          </a:p>
        </p:txBody>
      </p:sp>
      <p:sp>
        <p:nvSpPr>
          <p:cNvPr id="9" name="Szövegdoboz 8"/>
          <p:cNvSpPr txBox="1"/>
          <p:nvPr userDrawn="1"/>
        </p:nvSpPr>
        <p:spPr>
          <a:xfrm rot="16200000">
            <a:off x="5882655" y="3271439"/>
            <a:ext cx="6097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0" i="1" dirty="0" smtClean="0"/>
              <a:t>Genfi Egyetem,</a:t>
            </a:r>
            <a:r>
              <a:rPr lang="hu-HU" sz="1400" b="0" i="1" baseline="0" dirty="0" smtClean="0"/>
              <a:t> Európai Tanulmányok Intézete</a:t>
            </a:r>
            <a:endParaRPr lang="hu-HU" sz="1400" b="0" i="1" dirty="0"/>
          </a:p>
        </p:txBody>
      </p:sp>
    </p:spTree>
    <p:extLst>
      <p:ext uri="{BB962C8B-B14F-4D97-AF65-F5344CB8AC3E}">
        <p14:creationId xmlns:p14="http://schemas.microsoft.com/office/powerpoint/2010/main" val="337881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9A1C-EFE5-41E7-AB8D-FC5B93F1AE57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0344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E8C8-56B4-4473-8955-BF45005E830E}" type="datetime1">
              <a:rPr lang="hu-HU" smtClean="0"/>
              <a:t>2012.11.08.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952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FE8B0-A3EA-4025-8362-EB2B3DF4AA84}" type="datetime1">
              <a:rPr lang="hu-HU" smtClean="0"/>
              <a:t>2012.11.08.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356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B868-06B4-4B9A-9803-34F6A562B1FB}" type="datetime1">
              <a:rPr lang="hu-HU" smtClean="0"/>
              <a:t>2012.11.08.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100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857E-E56F-40A6-BC90-95F4F4C81802}" type="datetime1">
              <a:rPr lang="hu-HU" smtClean="0"/>
              <a:t>2012.11.08.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61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C14D-E0F8-4F14-8364-BC6625594C32}" type="datetime1">
              <a:rPr lang="hu-HU" smtClean="0"/>
              <a:t>2012.11.08.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899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B721F-254E-4472-AA14-974DC16B38B5}" type="datetime1">
              <a:rPr lang="hu-HU" smtClean="0"/>
              <a:t>2012.11.08.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1981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5F27B-D7B4-471E-896F-0AB2BE2594A7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5A262-40F1-472C-AA69-1A8147BFDC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3465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isfd-tppa.rkk.hu/" TargetMode="External"/><Relationship Id="rId2" Type="http://schemas.openxmlformats.org/officeDocument/2006/relationships/hyperlink" Target="mailto:skovacs@rkk.hu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svájci regionális politika evolúciója és finanszírozása</a:t>
            </a:r>
            <a:endParaRPr lang="hu-HU" dirty="0"/>
          </a:p>
        </p:txBody>
      </p:sp>
      <p:sp>
        <p:nvSpPr>
          <p:cNvPr id="5" name="Alcím 4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/>
          <a:lstStyle/>
          <a:p>
            <a:r>
              <a:rPr lang="hu-HU" dirty="0" smtClean="0"/>
              <a:t>Kovács Sándor Zsolt</a:t>
            </a:r>
          </a:p>
          <a:p>
            <a:r>
              <a:rPr lang="hu-HU" sz="1600" dirty="0" smtClean="0"/>
              <a:t>Tudományos segédmunkatárs</a:t>
            </a:r>
          </a:p>
          <a:p>
            <a:r>
              <a:rPr lang="hu-HU" sz="1600" dirty="0" smtClean="0"/>
              <a:t>MTA KRTK RKI DTO</a:t>
            </a:r>
            <a:endParaRPr lang="hu-HU" sz="1600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88640"/>
            <a:ext cx="1839140" cy="99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58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További első </a:t>
            </a:r>
            <a:r>
              <a:rPr lang="hu-HU" dirty="0"/>
              <a:t>generációs eszközök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Szövetségi törvény a hitelgaranciákról és kamatokról (1976</a:t>
            </a:r>
            <a:r>
              <a:rPr lang="hu-HU" dirty="0" smtClean="0"/>
              <a:t>)</a:t>
            </a:r>
          </a:p>
          <a:p>
            <a:r>
              <a:rPr lang="hu-HU" dirty="0"/>
              <a:t>Vidéki gyógy- és szálláshelyek fejlesztését célzó szövetségi törvény (1976</a:t>
            </a:r>
            <a:r>
              <a:rPr lang="hu-HU" dirty="0" smtClean="0"/>
              <a:t>)</a:t>
            </a:r>
          </a:p>
          <a:p>
            <a:r>
              <a:rPr lang="hu-HU" dirty="0" smtClean="0"/>
              <a:t>Cél a vállalkozásösztönzés</a:t>
            </a:r>
          </a:p>
          <a:p>
            <a:r>
              <a:rPr lang="hu-HU" dirty="0" smtClean="0"/>
              <a:t>Garanciák vállalása (867 millió CHF) és üzleti alapú hitelek (331 millió CHF)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953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első felülvizsgálat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1990-es évek</a:t>
            </a:r>
          </a:p>
          <a:p>
            <a:r>
              <a:rPr lang="hu-HU" dirty="0" smtClean="0"/>
              <a:t>Továbbra is fennálló regionális problémák, a hegyvidékeken és az agrártérségekben</a:t>
            </a:r>
          </a:p>
          <a:p>
            <a:r>
              <a:rPr lang="hu-HU" dirty="0" smtClean="0"/>
              <a:t>Újabb eszközök szükségesek</a:t>
            </a:r>
          </a:p>
          <a:p>
            <a:r>
              <a:rPr lang="hu-HU" dirty="0" smtClean="0"/>
              <a:t>Az EU-val való kapcsolatok mélyülése, bilaterális egyezmények időszaka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874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Második generációs eszközök, INTERREG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EU: 1990-ben indult útjára a program</a:t>
            </a:r>
          </a:p>
          <a:p>
            <a:r>
              <a:rPr lang="hu-HU" dirty="0" smtClean="0"/>
              <a:t>Svájc potenciális terület, hiszen minden határa Uniós</a:t>
            </a:r>
          </a:p>
          <a:p>
            <a:r>
              <a:rPr lang="hu-HU" dirty="0" smtClean="0"/>
              <a:t>Sikeres népszavazás, majd szövetségi törvény (1995)</a:t>
            </a:r>
          </a:p>
          <a:p>
            <a:r>
              <a:rPr lang="hu-HU" dirty="0" smtClean="0"/>
              <a:t>INTERREG </a:t>
            </a:r>
            <a:r>
              <a:rPr lang="hu-HU" dirty="0" err="1" smtClean="0"/>
              <a:t>II-ben</a:t>
            </a:r>
            <a:r>
              <a:rPr lang="hu-HU" dirty="0" smtClean="0"/>
              <a:t> már részvétel, </a:t>
            </a:r>
            <a:r>
              <a:rPr lang="hu-HU" dirty="0" err="1" smtClean="0"/>
              <a:t>III-ban</a:t>
            </a:r>
            <a:r>
              <a:rPr lang="hu-HU" dirty="0" smtClean="0"/>
              <a:t> jelentős aktivitás (13.000 projekt)</a:t>
            </a:r>
          </a:p>
          <a:p>
            <a:r>
              <a:rPr lang="hu-HU" dirty="0" smtClean="0"/>
              <a:t>INTERREG IV – további büdzsé biztosítása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043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Második generációs eszközök, INTERREG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Különleges helyzet, egyetlen Uniós lehetőség</a:t>
            </a:r>
          </a:p>
          <a:p>
            <a:r>
              <a:rPr lang="hu-HU" dirty="0" smtClean="0"/>
              <a:t>Néhány adat:</a:t>
            </a:r>
          </a:p>
          <a:p>
            <a:pPr lvl="1"/>
            <a:r>
              <a:rPr lang="hu-HU" dirty="0" smtClean="0"/>
              <a:t>Genf agglomeráció – 68%-os uniós támogatás</a:t>
            </a:r>
          </a:p>
          <a:p>
            <a:pPr lvl="1"/>
            <a:r>
              <a:rPr lang="hu-HU" dirty="0" smtClean="0"/>
              <a:t>Svájc-Olaszország CBC együttműködés – 75</a:t>
            </a:r>
            <a:r>
              <a:rPr lang="hu-HU" dirty="0"/>
              <a:t> %-os uniós támogatás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403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Második generációs eszközök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RegioPlus</a:t>
            </a:r>
            <a:r>
              <a:rPr lang="hu-HU" dirty="0"/>
              <a:t> </a:t>
            </a:r>
            <a:r>
              <a:rPr lang="hu-HU" dirty="0" smtClean="0"/>
              <a:t>(1997): strukturális változások előmozdítása a </a:t>
            </a:r>
            <a:r>
              <a:rPr lang="hu-HU" dirty="0" err="1" smtClean="0"/>
              <a:t>rurális</a:t>
            </a:r>
            <a:r>
              <a:rPr lang="hu-HU" dirty="0" smtClean="0"/>
              <a:t> térségekben együttműködések, projektek generálása segítségével – 70 millió CHF</a:t>
            </a:r>
          </a:p>
          <a:p>
            <a:r>
              <a:rPr lang="hu-HU" dirty="0" err="1" smtClean="0"/>
              <a:t>InnoTour</a:t>
            </a:r>
            <a:r>
              <a:rPr lang="hu-HU" dirty="0" smtClean="0"/>
              <a:t> (1998): turisztikai szolgáltató szektor fejlesztése, a kooperáció fejlesztésével – 18 millió CHF 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975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második felülvizsgálat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eddigi eszközök elaprózottak, integrációra volt szükség</a:t>
            </a:r>
          </a:p>
          <a:p>
            <a:r>
              <a:rPr lang="hu-HU" dirty="0" smtClean="0"/>
              <a:t>2006. 10. 06.: törvény az Új Regionális Politikáról</a:t>
            </a:r>
          </a:p>
          <a:p>
            <a:r>
              <a:rPr lang="hu-HU" dirty="0" smtClean="0"/>
              <a:t>Életbe lépés: 2008. 01. 01.</a:t>
            </a:r>
          </a:p>
          <a:p>
            <a:r>
              <a:rPr lang="hu-HU" dirty="0" smtClean="0"/>
              <a:t>Ezzel párhuzamosan a korábbi eszközök hatályukat vesztették, mintegy beépültek a Regionális Fejlesztési Alapba</a:t>
            </a:r>
          </a:p>
          <a:p>
            <a:pPr marL="0" indent="0">
              <a:buNone/>
            </a:pPr>
            <a:endParaRPr lang="hu-HU" dirty="0" smtClean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430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Új Regionális Politika (NRP)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1. pillér: </a:t>
            </a:r>
            <a:r>
              <a:rPr lang="hu-HU" dirty="0" smtClean="0"/>
              <a:t>a </a:t>
            </a:r>
            <a:r>
              <a:rPr lang="hu-HU" dirty="0"/>
              <a:t>regionális politika lényegi </a:t>
            </a:r>
            <a:r>
              <a:rPr lang="hu-HU" dirty="0" smtClean="0"/>
              <a:t>része, támogatások</a:t>
            </a:r>
            <a:r>
              <a:rPr lang="hu-HU" dirty="0"/>
              <a:t>, amelyek a gazdasági felzárkóztatáshoz szükséges projekteket, programokat </a:t>
            </a:r>
            <a:r>
              <a:rPr lang="hu-HU" dirty="0" smtClean="0"/>
              <a:t>finanszírozzák;</a:t>
            </a:r>
            <a:endParaRPr lang="hu-HU" dirty="0"/>
          </a:p>
          <a:p>
            <a:r>
              <a:rPr lang="hu-HU" dirty="0"/>
              <a:t>2. pillér: </a:t>
            </a:r>
            <a:r>
              <a:rPr lang="hu-HU" dirty="0" smtClean="0"/>
              <a:t>fő </a:t>
            </a:r>
            <a:r>
              <a:rPr lang="hu-HU" dirty="0"/>
              <a:t>célja elérni az egyes gazdasági szektorok közötti </a:t>
            </a:r>
            <a:r>
              <a:rPr lang="hu-HU" dirty="0" smtClean="0"/>
              <a:t>együttműködést;</a:t>
            </a:r>
          </a:p>
          <a:p>
            <a:r>
              <a:rPr lang="hu-HU" dirty="0" smtClean="0"/>
              <a:t>3</a:t>
            </a:r>
            <a:r>
              <a:rPr lang="hu-HU" dirty="0"/>
              <a:t>. pillér: </a:t>
            </a:r>
            <a:r>
              <a:rPr lang="hu-HU" dirty="0" smtClean="0"/>
              <a:t>a </a:t>
            </a:r>
            <a:r>
              <a:rPr lang="hu-HU" dirty="0"/>
              <a:t>regionális politikai tudásbázist növelő intézményháló (</a:t>
            </a:r>
            <a:r>
              <a:rPr lang="hu-HU" dirty="0" err="1"/>
              <a:t>RegioSuisse</a:t>
            </a:r>
            <a:r>
              <a:rPr lang="hu-HU" dirty="0"/>
              <a:t>) kialakítása.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156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NRP költségvetése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17</a:t>
            </a:fld>
            <a:endParaRPr lang="hu-H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1109663"/>
            <a:ext cx="6667500" cy="463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143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Változások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18</a:t>
            </a:fld>
            <a:endParaRPr lang="hu-H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7905923" cy="3943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698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Regionális politika és területi tervezés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Szövetségi alkotmány </a:t>
            </a:r>
            <a:r>
              <a:rPr lang="hu-HU" dirty="0" smtClean="0">
                <a:sym typeface="Wingdings" pitchFamily="2" charset="2"/>
              </a:rPr>
              <a:t> a fő célok és irányok meghatározója a föderatív szint, de a megvalósítás a kantonok feladata</a:t>
            </a:r>
          </a:p>
          <a:p>
            <a:r>
              <a:rPr lang="hu-HU" dirty="0" smtClean="0">
                <a:sym typeface="Wingdings" pitchFamily="2" charset="2"/>
              </a:rPr>
              <a:t>Szükséges: kantonális területrendezési terv, építési rendelet, 10 éves területfejlesztési terv</a:t>
            </a:r>
          </a:p>
          <a:p>
            <a:r>
              <a:rPr lang="hu-HU" dirty="0" smtClean="0">
                <a:sym typeface="Wingdings" pitchFamily="2" charset="2"/>
              </a:rPr>
              <a:t>Ezeknek az NRP alárendeltje, beruházás csak ezekhez igazodva történhet meg</a:t>
            </a:r>
          </a:p>
          <a:p>
            <a:r>
              <a:rPr lang="hu-HU" dirty="0" err="1" smtClean="0">
                <a:sym typeface="Wingdings" pitchFamily="2" charset="2"/>
              </a:rPr>
              <a:t>Soft</a:t>
            </a:r>
            <a:r>
              <a:rPr lang="hu-HU" dirty="0" smtClean="0">
                <a:sym typeface="Wingdings" pitchFamily="2" charset="2"/>
              </a:rPr>
              <a:t> intézkedések nem ütköznek. </a:t>
            </a:r>
            <a:endParaRPr lang="hu-HU" dirty="0" smtClean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557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Alapvetés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regionális politika az EU-ba magától értetődő fogalom, már-már kötelezettség</a:t>
            </a:r>
          </a:p>
          <a:p>
            <a:r>
              <a:rPr lang="hu-HU" dirty="0" smtClean="0"/>
              <a:t>Svájc nem tagállam, mégis vizsgálatra a érdemes szakterület</a:t>
            </a:r>
          </a:p>
          <a:p>
            <a:r>
              <a:rPr lang="hu-HU" dirty="0" smtClean="0"/>
              <a:t>Az első törekvések az 1970-es évekig nyúlnak vissza</a:t>
            </a:r>
          </a:p>
          <a:p>
            <a:r>
              <a:rPr lang="hu-HU" dirty="0" smtClean="0"/>
              <a:t>Fő indok a területi sokszínűség, a hegyvidéki régiók leszakadása  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144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Összegzés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Nem követhető egy centralizált államban a svájci alapelveken nyugvó decentralizált regionális politika</a:t>
            </a:r>
          </a:p>
          <a:p>
            <a:r>
              <a:rPr lang="hu-HU" dirty="0" smtClean="0"/>
              <a:t>DE: a következetesség, az újradimenzionálás, a felülvizsgálat szellemisége átvehető lenne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0856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Köszönöm a megtisztelő figyelmet!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Kovács Sándor Zsolt</a:t>
            </a:r>
          </a:p>
          <a:p>
            <a:r>
              <a:rPr lang="hu-HU" sz="2000" dirty="0" err="1" smtClean="0">
                <a:hlinkClick r:id="rId2"/>
              </a:rPr>
              <a:t>skovacs</a:t>
            </a:r>
            <a:r>
              <a:rPr lang="hu-HU" sz="2000" dirty="0" smtClean="0">
                <a:hlinkClick r:id="rId2"/>
              </a:rPr>
              <a:t>@</a:t>
            </a:r>
            <a:r>
              <a:rPr lang="hu-HU" sz="2000" dirty="0" err="1" smtClean="0">
                <a:hlinkClick r:id="rId2"/>
              </a:rPr>
              <a:t>rkk.hu</a:t>
            </a:r>
            <a:r>
              <a:rPr lang="hu-HU" sz="2000" dirty="0" smtClean="0"/>
              <a:t> </a:t>
            </a:r>
          </a:p>
          <a:p>
            <a:r>
              <a:rPr lang="hu-HU" sz="2000" dirty="0" smtClean="0">
                <a:hlinkClick r:id="rId3"/>
              </a:rPr>
              <a:t>http://isfd-tppa.rkk.hu</a:t>
            </a:r>
            <a:r>
              <a:rPr lang="hu-HU" sz="2000" dirty="0" smtClean="0"/>
              <a:t> 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32907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eltérő gazdasági erejű kantonok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E95A262-40F1-472C-AA69-1A8147BFDC20}" type="slidenum">
              <a:rPr lang="hu-HU" smtClean="0"/>
              <a:t>3</a:t>
            </a:fld>
            <a:endParaRPr lang="hu-H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1790700"/>
            <a:ext cx="657225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zövegdoboz 5"/>
          <p:cNvSpPr txBox="1"/>
          <p:nvPr/>
        </p:nvSpPr>
        <p:spPr>
          <a:xfrm>
            <a:off x="3131840" y="5229200"/>
            <a:ext cx="20162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050" dirty="0" err="1" smtClean="0"/>
              <a:t>Kantonális</a:t>
            </a:r>
            <a:r>
              <a:rPr lang="hu-HU" sz="1050" dirty="0" smtClean="0"/>
              <a:t> jövedelem/fő (CHF)</a:t>
            </a:r>
            <a:endParaRPr lang="hu-HU" sz="1050" dirty="0"/>
          </a:p>
        </p:txBody>
      </p:sp>
      <p:sp>
        <p:nvSpPr>
          <p:cNvPr id="7" name="Szövegdoboz 6"/>
          <p:cNvSpPr txBox="1"/>
          <p:nvPr/>
        </p:nvSpPr>
        <p:spPr>
          <a:xfrm>
            <a:off x="876803" y="2361421"/>
            <a:ext cx="353943" cy="213515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hu-HU" sz="1100" dirty="0" smtClean="0"/>
              <a:t>Gazdasági növekedés rátája</a:t>
            </a:r>
            <a:endParaRPr lang="hu-HU" sz="11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1281523" y="5505817"/>
            <a:ext cx="6005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1000" cap="small" dirty="0" smtClean="0"/>
              <a:t>Forrás: Tóth</a:t>
            </a:r>
            <a:r>
              <a:rPr lang="hu-HU" sz="1000" cap="small" dirty="0"/>
              <a:t>, K</a:t>
            </a:r>
            <a:r>
              <a:rPr lang="hu-HU" sz="1000" dirty="0"/>
              <a:t>. – </a:t>
            </a:r>
            <a:r>
              <a:rPr lang="hu-HU" sz="1000" cap="small" dirty="0" err="1"/>
              <a:t>Mischler</a:t>
            </a:r>
            <a:r>
              <a:rPr lang="hu-HU" sz="1000" cap="small" dirty="0"/>
              <a:t>, P.</a:t>
            </a:r>
            <a:r>
              <a:rPr lang="hu-HU" sz="1000" dirty="0"/>
              <a:t> (2007): </a:t>
            </a:r>
            <a:r>
              <a:rPr lang="hu-HU" sz="1000" i="1" dirty="0" err="1"/>
              <a:t>Swiss</a:t>
            </a:r>
            <a:r>
              <a:rPr lang="hu-HU" sz="1000" i="1" dirty="0"/>
              <a:t> Regional </a:t>
            </a:r>
            <a:r>
              <a:rPr lang="hu-HU" sz="1000" i="1" dirty="0" err="1"/>
              <a:t>Development</a:t>
            </a:r>
            <a:r>
              <a:rPr lang="hu-HU" sz="1000" i="1" dirty="0"/>
              <a:t> Policy </a:t>
            </a:r>
            <a:r>
              <a:rPr lang="hu-HU" sz="1000" i="1" dirty="0" err="1"/>
              <a:t>at</a:t>
            </a:r>
            <a:r>
              <a:rPr lang="hu-HU" sz="1000" i="1" dirty="0"/>
              <a:t> </a:t>
            </a:r>
            <a:r>
              <a:rPr lang="hu-HU" sz="1000" i="1" dirty="0" err="1"/>
              <a:t>Crossroads</a:t>
            </a:r>
            <a:r>
              <a:rPr lang="hu-HU" sz="1000" i="1" dirty="0"/>
              <a:t>: </a:t>
            </a:r>
            <a:r>
              <a:rPr lang="hu-HU" sz="1000" i="1" dirty="0" err="1"/>
              <a:t>Lessons</a:t>
            </a:r>
            <a:r>
              <a:rPr lang="hu-HU" sz="1000" i="1" dirty="0"/>
              <a:t> </a:t>
            </a:r>
            <a:r>
              <a:rPr lang="hu-HU" sz="1000" i="1" dirty="0" err="1"/>
              <a:t>for</a:t>
            </a:r>
            <a:r>
              <a:rPr lang="hu-HU" sz="1000" i="1" dirty="0"/>
              <a:t> South </a:t>
            </a:r>
            <a:r>
              <a:rPr lang="hu-HU" sz="1000" i="1" dirty="0" err="1"/>
              <a:t>Eastern</a:t>
            </a:r>
            <a:r>
              <a:rPr lang="hu-HU" sz="1000" i="1" dirty="0"/>
              <a:t> Europe</a:t>
            </a:r>
            <a:r>
              <a:rPr lang="hu-HU" sz="1000" dirty="0"/>
              <a:t>. </a:t>
            </a:r>
            <a:r>
              <a:rPr lang="hu-HU" sz="1000" dirty="0" err="1"/>
              <a:t>In</a:t>
            </a:r>
            <a:r>
              <a:rPr lang="hu-HU" sz="1000" dirty="0"/>
              <a:t>: </a:t>
            </a:r>
            <a:r>
              <a:rPr lang="hu-HU" sz="1000" cap="small" dirty="0"/>
              <a:t>Pop, D</a:t>
            </a:r>
            <a:r>
              <a:rPr lang="hu-HU" sz="1000" dirty="0"/>
              <a:t>. (</a:t>
            </a:r>
            <a:r>
              <a:rPr lang="hu-HU" sz="1000" dirty="0" err="1"/>
              <a:t>ed</a:t>
            </a:r>
            <a:r>
              <a:rPr lang="hu-HU" sz="1000" dirty="0"/>
              <a:t>.): </a:t>
            </a:r>
            <a:r>
              <a:rPr lang="hu-HU" sz="1000" i="1" dirty="0" err="1"/>
              <a:t>Challenge</a:t>
            </a:r>
            <a:r>
              <a:rPr lang="hu-HU" sz="1000" i="1" dirty="0"/>
              <a:t> of Regional </a:t>
            </a:r>
            <a:r>
              <a:rPr lang="hu-HU" sz="1000" i="1" dirty="0" err="1"/>
              <a:t>Development</a:t>
            </a:r>
            <a:r>
              <a:rPr lang="hu-HU" sz="1000" i="1" dirty="0"/>
              <a:t> </a:t>
            </a:r>
            <a:r>
              <a:rPr lang="hu-HU" sz="1000" i="1" dirty="0" err="1"/>
              <a:t>in</a:t>
            </a:r>
            <a:r>
              <a:rPr lang="hu-HU" sz="1000" i="1" dirty="0"/>
              <a:t> South </a:t>
            </a:r>
            <a:r>
              <a:rPr lang="hu-HU" sz="1000" i="1" dirty="0" err="1"/>
              <a:t>East</a:t>
            </a:r>
            <a:r>
              <a:rPr lang="hu-HU" sz="1000" i="1" dirty="0"/>
              <a:t> Europe – </a:t>
            </a:r>
            <a:r>
              <a:rPr lang="hu-HU" sz="1000" i="1" dirty="0" err="1"/>
              <a:t>Strategies</a:t>
            </a:r>
            <a:r>
              <a:rPr lang="hu-HU" sz="1000" i="1" dirty="0"/>
              <a:t> </a:t>
            </a:r>
            <a:r>
              <a:rPr lang="hu-HU" sz="1000" i="1" dirty="0" err="1"/>
              <a:t>for</a:t>
            </a:r>
            <a:r>
              <a:rPr lang="hu-HU" sz="1000" i="1" dirty="0"/>
              <a:t> </a:t>
            </a:r>
            <a:r>
              <a:rPr lang="hu-HU" sz="1000" i="1" dirty="0" err="1"/>
              <a:t>Financing</a:t>
            </a:r>
            <a:r>
              <a:rPr lang="hu-HU" sz="1000" i="1" dirty="0"/>
              <a:t> and Service </a:t>
            </a:r>
            <a:r>
              <a:rPr lang="hu-HU" sz="1000" i="1" dirty="0" err="1"/>
              <a:t>Delivery</a:t>
            </a:r>
            <a:r>
              <a:rPr lang="hu-HU" sz="1000" i="1" dirty="0"/>
              <a:t>. </a:t>
            </a:r>
            <a:r>
              <a:rPr lang="hu-HU" sz="1000" i="1" dirty="0" err="1"/>
              <a:t>Fiscal</a:t>
            </a:r>
            <a:r>
              <a:rPr lang="hu-HU" sz="1000" i="1" dirty="0"/>
              <a:t> </a:t>
            </a:r>
            <a:r>
              <a:rPr lang="hu-HU" sz="1000" i="1" dirty="0" err="1"/>
              <a:t>Decentralization</a:t>
            </a:r>
            <a:r>
              <a:rPr lang="hu-HU" sz="1000" i="1" dirty="0"/>
              <a:t> </a:t>
            </a:r>
            <a:r>
              <a:rPr lang="hu-HU" sz="1000" i="1" dirty="0" err="1"/>
              <a:t>Initiative</a:t>
            </a:r>
            <a:r>
              <a:rPr lang="hu-HU" sz="1000" i="1" dirty="0"/>
              <a:t> </a:t>
            </a:r>
            <a:r>
              <a:rPr lang="hu-HU" sz="1000" i="1" dirty="0" err="1"/>
              <a:t>for</a:t>
            </a:r>
            <a:r>
              <a:rPr lang="hu-HU" sz="1000" i="1" dirty="0"/>
              <a:t> </a:t>
            </a:r>
            <a:r>
              <a:rPr lang="hu-HU" sz="1000" i="1" dirty="0" err="1"/>
              <a:t>Central</a:t>
            </a:r>
            <a:r>
              <a:rPr lang="hu-HU" sz="1000" i="1" dirty="0"/>
              <a:t> and </a:t>
            </a:r>
            <a:r>
              <a:rPr lang="hu-HU" sz="1000" i="1" dirty="0" err="1"/>
              <a:t>Eastern</a:t>
            </a:r>
            <a:r>
              <a:rPr lang="hu-HU" sz="1000" i="1" dirty="0"/>
              <a:t> Europe</a:t>
            </a:r>
            <a:r>
              <a:rPr lang="hu-HU" sz="1000" dirty="0"/>
              <a:t>, Budapest </a:t>
            </a:r>
          </a:p>
          <a:p>
            <a:endParaRPr lang="hu-HU" sz="1000" dirty="0"/>
          </a:p>
        </p:txBody>
      </p:sp>
    </p:spTree>
    <p:extLst>
      <p:ext uri="{BB962C8B-B14F-4D97-AF65-F5344CB8AC3E}">
        <p14:creationId xmlns:p14="http://schemas.microsoft.com/office/powerpoint/2010/main" val="33821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Elhelyezés az államszerkezetben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Itt is megjelenik a sajátos közigazgatási berendezkedés</a:t>
            </a:r>
          </a:p>
          <a:p>
            <a:endParaRPr lang="hu-HU" dirty="0" smtClean="0"/>
          </a:p>
          <a:p>
            <a:r>
              <a:rPr lang="hu-HU" dirty="0" smtClean="0"/>
              <a:t>A hatalommegosztás itt is él</a:t>
            </a:r>
          </a:p>
          <a:p>
            <a:pPr lvl="1"/>
            <a:r>
              <a:rPr lang="hu-HU" dirty="0" smtClean="0"/>
              <a:t>a regionális politika a kanton felelőssége;</a:t>
            </a:r>
          </a:p>
          <a:p>
            <a:pPr lvl="1"/>
            <a:r>
              <a:rPr lang="hu-HU" dirty="0" smtClean="0"/>
              <a:t>DE: a fő sarokpontokat a föderatív szint tűzi ki.</a:t>
            </a:r>
          </a:p>
          <a:p>
            <a:pPr marL="457200" lvl="1" indent="0">
              <a:buNone/>
            </a:pP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DAB5F-DF41-43E2-87C7-E4EA03570549}" type="datetime1">
              <a:rPr lang="hu-HU" smtClean="0">
                <a:solidFill>
                  <a:schemeClr val="tx1"/>
                </a:solidFill>
              </a:rPr>
              <a:t>2012.11.08.</a:t>
            </a:fld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>
                <a:solidFill>
                  <a:schemeClr val="tx1"/>
                </a:solidFill>
              </a:rPr>
              <a:t>4</a:t>
            </a:fld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01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kezdeti szakaszok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1959 előtt:</a:t>
            </a:r>
          </a:p>
          <a:p>
            <a:pPr lvl="1"/>
            <a:r>
              <a:rPr lang="hu-HU" dirty="0" smtClean="0"/>
              <a:t>helyi-, kisebbségi érdekvédelem</a:t>
            </a:r>
          </a:p>
          <a:p>
            <a:pPr lvl="1"/>
            <a:r>
              <a:rPr lang="hu-HU" dirty="0" smtClean="0"/>
              <a:t>ágazati intézkedések</a:t>
            </a:r>
          </a:p>
          <a:p>
            <a:pPr lvl="1"/>
            <a:r>
              <a:rPr lang="hu-HU" dirty="0" smtClean="0"/>
              <a:t>ipari-, gazdasági- és szolgáltató központok létesítése </a:t>
            </a:r>
          </a:p>
          <a:p>
            <a:pPr lvl="1"/>
            <a:r>
              <a:rPr lang="hu-HU" dirty="0" smtClean="0"/>
              <a:t>pénzügyi eszközök nélküli intézkedések</a:t>
            </a:r>
          </a:p>
          <a:p>
            <a:pPr lvl="1"/>
            <a:r>
              <a:rPr lang="hu-HU" dirty="0" smtClean="0"/>
              <a:t>a várt hatás nem valósult meg: a területi egyenlőtlenségek tovább nőttek</a:t>
            </a:r>
          </a:p>
          <a:p>
            <a:pPr lvl="1"/>
            <a:endParaRPr lang="hu-HU" dirty="0" smtClean="0"/>
          </a:p>
          <a:p>
            <a:pPr lvl="1"/>
            <a:endParaRPr lang="hu-HU" dirty="0" smtClean="0"/>
          </a:p>
          <a:p>
            <a:pPr lvl="1"/>
            <a:endParaRPr lang="hu-HU" dirty="0" smtClean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223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kezdeti </a:t>
            </a:r>
            <a:r>
              <a:rPr lang="hu-HU" dirty="0" smtClean="0"/>
              <a:t>szakaszok II.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1959–1970:</a:t>
            </a:r>
          </a:p>
          <a:p>
            <a:pPr lvl="1"/>
            <a:r>
              <a:rPr lang="hu-HU" dirty="0" smtClean="0"/>
              <a:t>az első pénzügyi eszköz létrehozása: költségvetési kiegyensúlyozás;</a:t>
            </a:r>
          </a:p>
          <a:p>
            <a:pPr lvl="1"/>
            <a:r>
              <a:rPr lang="hu-HU" dirty="0" smtClean="0"/>
              <a:t>kantonok közötti redisztribúció;</a:t>
            </a:r>
          </a:p>
          <a:p>
            <a:pPr lvl="1"/>
            <a:r>
              <a:rPr lang="hu-HU" dirty="0" smtClean="0"/>
              <a:t>továbbra is fennálló problémák: elvándorlás, kisebbségi kérdések.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806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explicit regionális politika kialakulása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Célkitűzések:</a:t>
            </a:r>
          </a:p>
          <a:p>
            <a:pPr lvl="1"/>
            <a:r>
              <a:rPr lang="hu-HU" dirty="0" smtClean="0"/>
              <a:t>a hegyvidéki, </a:t>
            </a:r>
            <a:r>
              <a:rPr lang="hu-HU" dirty="0" err="1" smtClean="0"/>
              <a:t>rurális</a:t>
            </a:r>
            <a:r>
              <a:rPr lang="hu-HU" dirty="0" smtClean="0"/>
              <a:t> terek problémáinak leküzdése;</a:t>
            </a:r>
          </a:p>
          <a:p>
            <a:pPr lvl="1"/>
            <a:r>
              <a:rPr lang="hu-HU" dirty="0" smtClean="0"/>
              <a:t>a régiók gazdasági megújulása;</a:t>
            </a:r>
          </a:p>
          <a:p>
            <a:pPr lvl="1"/>
            <a:r>
              <a:rPr lang="hu-HU" dirty="0" smtClean="0"/>
              <a:t>határon átívelő régiók kialakítása.</a:t>
            </a:r>
          </a:p>
          <a:p>
            <a:r>
              <a:rPr lang="hu-HU" dirty="0" smtClean="0"/>
              <a:t>Felülvizsgálatok:</a:t>
            </a:r>
          </a:p>
          <a:p>
            <a:pPr lvl="1"/>
            <a:r>
              <a:rPr lang="hu-HU" dirty="0" smtClean="0"/>
              <a:t>1990-es évek</a:t>
            </a:r>
          </a:p>
          <a:p>
            <a:pPr lvl="1"/>
            <a:r>
              <a:rPr lang="hu-HU" dirty="0" smtClean="0"/>
              <a:t>2006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82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Első generációs eszközök, LIM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1974: </a:t>
            </a:r>
            <a:r>
              <a:rPr lang="hu-HU" dirty="0"/>
              <a:t>a hegyvidéki régióknak célzott beruházási támogatásokról szóló szövetségi </a:t>
            </a:r>
            <a:r>
              <a:rPr lang="hu-HU" dirty="0" smtClean="0"/>
              <a:t>törvény (LIM, IHG)</a:t>
            </a:r>
          </a:p>
          <a:p>
            <a:r>
              <a:rPr lang="hu-HU" dirty="0" smtClean="0"/>
              <a:t>Fő pénzügyi instrumentum: hosszúlejáratú, kamatmentes hitel</a:t>
            </a:r>
          </a:p>
          <a:p>
            <a:r>
              <a:rPr lang="hu-HU" dirty="0" smtClean="0"/>
              <a:t>Emellett megjelentek a kedvező kamatozású hitelek</a:t>
            </a:r>
          </a:p>
          <a:p>
            <a:r>
              <a:rPr lang="hu-HU" dirty="0" smtClean="0"/>
              <a:t>Finanszírozás: szövetség és kantonok 1,5 – 1,5 millió CHF-fel járultak hozzá a fejlesztésekhez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403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Első generációs eszközök, </a:t>
            </a:r>
            <a:r>
              <a:rPr lang="hu-HU" dirty="0" err="1" smtClean="0"/>
              <a:t>Bonny-rendelet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Kantonok </a:t>
            </a:r>
            <a:r>
              <a:rPr lang="hu-HU" dirty="0" err="1" smtClean="0"/>
              <a:t>monoindusztriális</a:t>
            </a:r>
            <a:r>
              <a:rPr lang="hu-HU" dirty="0" smtClean="0"/>
              <a:t> jellege </a:t>
            </a:r>
            <a:r>
              <a:rPr lang="hu-HU" dirty="0" smtClean="0">
                <a:sym typeface="Wingdings" pitchFamily="2" charset="2"/>
              </a:rPr>
              <a:t> nagy arányú strukturális munkanélküliség</a:t>
            </a:r>
          </a:p>
          <a:p>
            <a:r>
              <a:rPr lang="hu-HU" dirty="0" smtClean="0">
                <a:sym typeface="Wingdings" pitchFamily="2" charset="2"/>
              </a:rPr>
              <a:t>A megoldás: </a:t>
            </a:r>
            <a:r>
              <a:rPr lang="hu-HU" dirty="0" err="1" smtClean="0">
                <a:sym typeface="Wingdings" pitchFamily="2" charset="2"/>
              </a:rPr>
              <a:t>Bonny-rendelet</a:t>
            </a:r>
            <a:r>
              <a:rPr lang="hu-HU" dirty="0" smtClean="0">
                <a:sym typeface="Wingdings" pitchFamily="2" charset="2"/>
              </a:rPr>
              <a:t> (1978)</a:t>
            </a:r>
          </a:p>
          <a:p>
            <a:r>
              <a:rPr lang="hu-HU" dirty="0" smtClean="0">
                <a:sym typeface="Wingdings" pitchFamily="2" charset="2"/>
              </a:rPr>
              <a:t>A nagy visszaesést elszenvedő iparágak megsegítése</a:t>
            </a:r>
          </a:p>
          <a:p>
            <a:r>
              <a:rPr lang="hu-HU" dirty="0" smtClean="0">
                <a:sym typeface="Wingdings" pitchFamily="2" charset="2"/>
              </a:rPr>
              <a:t>Ágazati </a:t>
            </a:r>
            <a:r>
              <a:rPr lang="hu-HU" b="1" u="sng" dirty="0" smtClean="0">
                <a:sym typeface="Wingdings" pitchFamily="2" charset="2"/>
              </a:rPr>
              <a:t>és</a:t>
            </a:r>
            <a:r>
              <a:rPr lang="hu-HU" dirty="0" smtClean="0">
                <a:sym typeface="Wingdings" pitchFamily="2" charset="2"/>
              </a:rPr>
              <a:t> területi szemlélet</a:t>
            </a:r>
          </a:p>
          <a:p>
            <a:r>
              <a:rPr lang="hu-HU" dirty="0" smtClean="0">
                <a:sym typeface="Wingdings" pitchFamily="2" charset="2"/>
              </a:rPr>
              <a:t>Pénzügyi eszközök: kamattámogatott hitel, kezesség a kanton részéről, adókedvezmények</a:t>
            </a:r>
          </a:p>
          <a:p>
            <a:r>
              <a:rPr lang="hu-HU" dirty="0" smtClean="0">
                <a:sym typeface="Wingdings" pitchFamily="2" charset="2"/>
              </a:rPr>
              <a:t>Összes hozzájárulás: 80 millió CHF</a:t>
            </a:r>
            <a:endParaRPr lang="hu-HU" dirty="0" smtClean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56C0-D3ED-445C-9702-73A5CCA38F2A}" type="datetime1">
              <a:rPr lang="hu-HU" smtClean="0"/>
              <a:t>2012.11.08.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5A262-40F1-472C-AA69-1A8147BFDC20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36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778</Words>
  <Application>Microsoft Office PowerPoint</Application>
  <PresentationFormat>Diavetítés a képernyőre (4:3 oldalarány)</PresentationFormat>
  <Paragraphs>137</Paragraphs>
  <Slides>21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2" baseType="lpstr">
      <vt:lpstr>Office-téma</vt:lpstr>
      <vt:lpstr>A svájci regionális politika evolúciója és finanszírozása</vt:lpstr>
      <vt:lpstr>Alapvetés</vt:lpstr>
      <vt:lpstr>Az eltérő gazdasági erejű kantonok</vt:lpstr>
      <vt:lpstr>Elhelyezés az államszerkezetben</vt:lpstr>
      <vt:lpstr>A kezdeti szakaszok</vt:lpstr>
      <vt:lpstr>A kezdeti szakaszok II.</vt:lpstr>
      <vt:lpstr>Az explicit regionális politika kialakulása</vt:lpstr>
      <vt:lpstr>Első generációs eszközök, LIM</vt:lpstr>
      <vt:lpstr>Első generációs eszközök, Bonny-rendelet</vt:lpstr>
      <vt:lpstr>További első generációs eszközök</vt:lpstr>
      <vt:lpstr>Az első felülvizsgálat </vt:lpstr>
      <vt:lpstr>Második generációs eszközök, INTERREG </vt:lpstr>
      <vt:lpstr>Második generációs eszközök, INTERREG </vt:lpstr>
      <vt:lpstr>Második generációs eszközök</vt:lpstr>
      <vt:lpstr>A második felülvizsgálat</vt:lpstr>
      <vt:lpstr>Új Regionális Politika (NRP)</vt:lpstr>
      <vt:lpstr>Az NRP költségvetése</vt:lpstr>
      <vt:lpstr>Változások</vt:lpstr>
      <vt:lpstr>Regionális politika és területi tervezés</vt:lpstr>
      <vt:lpstr>Összegzés</vt:lpstr>
      <vt:lpstr>Köszönöm a megtisztelő figyelmet!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Kovács Sándor Zsolt</dc:creator>
  <cp:lastModifiedBy>pab</cp:lastModifiedBy>
  <cp:revision>13</cp:revision>
  <dcterms:created xsi:type="dcterms:W3CDTF">2012-06-12T17:19:58Z</dcterms:created>
  <dcterms:modified xsi:type="dcterms:W3CDTF">2012-11-08T08:36:34Z</dcterms:modified>
</cp:coreProperties>
</file>